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6858000" cx="12192000"/>
  <p:notesSz cx="6858000" cy="9144000"/>
  <p:embeddedFontLst>
    <p:embeddedFont>
      <p:font typeface="Bebas Neue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5" roundtripDataSignature="AMtx7mhw0e7gTYzZjJRYzoekD+771FSn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BebasNeue-regular.fntdata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jpg>
</file>

<file path=ppt/media/image11.png>
</file>

<file path=ppt/media/image12.jp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abc426c4fb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abc426c4fb_2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abc426c4fb_2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abc426c4fb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gabc426c4fb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abc426c4fb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contenu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texte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vertical et texte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e de titre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4" name="Google Shape;24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de section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ux contenus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2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seul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u avec légende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avec légende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2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jpg"/><Relationship Id="rId4" Type="http://schemas.openxmlformats.org/officeDocument/2006/relationships/image" Target="../media/image1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Relationship Id="rId4" Type="http://schemas.openxmlformats.org/officeDocument/2006/relationships/hyperlink" Target="http://drive.google.com/file/d/1NAiFPWivmYvq5-3gqIGl2PF0x95KmrWn/view" TargetMode="External"/><Relationship Id="rId5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"/>
          <p:cNvPicPr preferRelativeResize="0"/>
          <p:nvPr/>
        </p:nvPicPr>
        <p:blipFill rotWithShape="1">
          <a:blip r:embed="rId3">
            <a:alphaModFix/>
          </a:blip>
          <a:srcRect b="0" l="17335" r="20125" t="0"/>
          <a:stretch/>
        </p:blipFill>
        <p:spPr>
          <a:xfrm>
            <a:off x="0" y="1278770"/>
            <a:ext cx="7238999" cy="557923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/>
          <p:nvPr/>
        </p:nvSpPr>
        <p:spPr>
          <a:xfrm>
            <a:off x="6106886" y="0"/>
            <a:ext cx="6085115" cy="3156858"/>
          </a:xfrm>
          <a:prstGeom prst="rect">
            <a:avLst/>
          </a:prstGeom>
          <a:solidFill>
            <a:srgbClr val="FFF2CC"/>
          </a:solidFill>
          <a:ln cap="flat" cmpd="sng" w="12700">
            <a:solidFill>
              <a:srgbClr val="FFF2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6842235" y="1278770"/>
            <a:ext cx="4914336" cy="1446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88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I.CONCEPTION</a:t>
            </a:r>
            <a:endParaRPr b="0" i="0" sz="8800" u="none" cap="none" strike="noStrike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7467599" y="5486400"/>
            <a:ext cx="4648201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600" u="none" cap="none" strike="noStrik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Réfléchir au concept, développer ses idées, Mise en commun</a:t>
            </a:r>
            <a:endParaRPr b="0" i="0" sz="1600" u="none" cap="none" strike="noStrike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9"/>
          <p:cNvSpPr/>
          <p:nvPr/>
        </p:nvSpPr>
        <p:spPr>
          <a:xfrm>
            <a:off x="3520966" y="2785241"/>
            <a:ext cx="8671034" cy="407275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Bebas Neue"/>
              <a:buNone/>
            </a:pPr>
            <a:r>
              <a:rPr lang="fr-FR">
                <a:latin typeface="Bebas Neue"/>
                <a:ea typeface="Bebas Neue"/>
                <a:cs typeface="Bebas Neue"/>
                <a:sym typeface="Bebas Neue"/>
              </a:rPr>
              <a:t>Transistor MOSFET de puissance</a:t>
            </a:r>
            <a:endParaRPr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descr="https://encrypted-tbn0.gstatic.com/images?q=tbn:ANd9GcR15FRbY55QFhmlgcgB3emd0JNnNNyc6EQeHKFM1gyxWQjiI_0&amp;usqp=CAc" id="175" name="Google Shape;17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12275"/>
            <a:ext cx="2343150" cy="1905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6" name="Google Shape;176;p9"/>
          <p:cNvCxnSpPr/>
          <p:nvPr/>
        </p:nvCxnSpPr>
        <p:spPr>
          <a:xfrm flipH="1" rot="10800000">
            <a:off x="1408386" y="1408386"/>
            <a:ext cx="1418897" cy="1534511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Effet de champ : accumulation, déplétion, inversion" id="177" name="Google Shape;177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56614" y="3597329"/>
            <a:ext cx="8046503" cy="1806137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9"/>
          <p:cNvSpPr txBox="1"/>
          <p:nvPr/>
        </p:nvSpPr>
        <p:spPr>
          <a:xfrm>
            <a:off x="3756614" y="3003165"/>
            <a:ext cx="5713206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Principe de fonctionnement</a:t>
            </a:r>
            <a:endParaRPr sz="2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79" name="Google Shape;179;p9"/>
          <p:cNvSpPr txBox="1"/>
          <p:nvPr/>
        </p:nvSpPr>
        <p:spPr>
          <a:xfrm>
            <a:off x="3756614" y="5496910"/>
            <a:ext cx="7237207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fr-FR"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PERMET DE delivrer l’énergie nécessaire a l’actionnement des pompes (rôle d’Interrupteur)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678495"/>
            <a:ext cx="3132083" cy="3132083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0"/>
          <p:cNvSpPr/>
          <p:nvPr/>
        </p:nvSpPr>
        <p:spPr>
          <a:xfrm>
            <a:off x="3520966" y="2785241"/>
            <a:ext cx="8671034" cy="407275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CARACTERISTIQUES TECHNIQUES</a:t>
            </a:r>
            <a:endParaRPr sz="20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Entrée de tension (InVCC): DC 5 ~ 12 V-DC12 ~ 24 V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Temps de réponse: 500 mS</a:t>
            </a:r>
            <a:endParaRPr sz="20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Température de fonctionnement: 0 ~ 100 degrés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Humidité: 5% à 100%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Pénétration à travers la matiere de 10mm</a:t>
            </a:r>
            <a:endParaRPr sz="20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86" name="Google Shape;186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Bebas Neue"/>
              <a:buNone/>
            </a:pPr>
            <a:r>
              <a:rPr lang="fr-FR">
                <a:latin typeface="Bebas Neue"/>
                <a:ea typeface="Bebas Neue"/>
                <a:cs typeface="Bebas Neue"/>
                <a:sym typeface="Bebas Neue"/>
              </a:rPr>
              <a:t>Capteur d’humidité</a:t>
            </a:r>
            <a:endParaRPr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87" name="Google Shape;187;p10"/>
          <p:cNvCxnSpPr/>
          <p:nvPr/>
        </p:nvCxnSpPr>
        <p:spPr>
          <a:xfrm flipH="1" rot="10800000">
            <a:off x="1839310" y="1408387"/>
            <a:ext cx="987973" cy="2343806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Détecteur de niveau d'eau ou de liquides sans contact - Letmeknow.fr" id="188" name="Google Shape;188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76594" y="3445751"/>
            <a:ext cx="3132082" cy="31320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9" name="Google Shape;189;p10"/>
          <p:cNvCxnSpPr/>
          <p:nvPr/>
        </p:nvCxnSpPr>
        <p:spPr>
          <a:xfrm rot="10800000">
            <a:off x="6474373" y="3445751"/>
            <a:ext cx="2002222" cy="1008996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0" name="Google Shape;190;p10"/>
          <p:cNvSpPr txBox="1"/>
          <p:nvPr/>
        </p:nvSpPr>
        <p:spPr>
          <a:xfrm>
            <a:off x="3673366" y="3090831"/>
            <a:ext cx="264860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Capteur de niveau d’eau</a:t>
            </a:r>
            <a:endParaRPr sz="24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gabc426c4fb_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"/>
            <a:ext cx="5235675" cy="443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gabc426c4fb_2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3500" y="0"/>
            <a:ext cx="5451999" cy="4430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gabc426c4fb_2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63500" y="4529212"/>
            <a:ext cx="3846495" cy="23287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1"/>
          <p:cNvSpPr txBox="1"/>
          <p:nvPr>
            <p:ph type="title"/>
          </p:nvPr>
        </p:nvSpPr>
        <p:spPr>
          <a:xfrm>
            <a:off x="354724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Bebas Neue"/>
              <a:buNone/>
            </a:pPr>
            <a:r>
              <a:rPr lang="fr-FR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Partie experimentale</a:t>
            </a:r>
            <a:endParaRPr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204" name="Google Shape;20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0744" y="1282918"/>
            <a:ext cx="9911255" cy="5575081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11"/>
          <p:cNvSpPr/>
          <p:nvPr/>
        </p:nvSpPr>
        <p:spPr>
          <a:xfrm>
            <a:off x="-1" y="1325562"/>
            <a:ext cx="2890345" cy="5632285"/>
          </a:xfrm>
          <a:prstGeom prst="rect">
            <a:avLst/>
          </a:prstGeom>
          <a:solidFill>
            <a:srgbClr val="FFF2CC"/>
          </a:solidFill>
          <a:ln cap="flat" cmpd="sng" w="12700">
            <a:solidFill>
              <a:srgbClr val="FFF2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11"/>
          <p:cNvSpPr txBox="1"/>
          <p:nvPr/>
        </p:nvSpPr>
        <p:spPr>
          <a:xfrm>
            <a:off x="199697" y="1608083"/>
            <a:ext cx="2364827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Configuration pratique</a:t>
            </a:r>
            <a:endParaRPr/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2"/>
          <p:cNvSpPr txBox="1"/>
          <p:nvPr>
            <p:ph type="title"/>
          </p:nvPr>
        </p:nvSpPr>
        <p:spPr>
          <a:xfrm>
            <a:off x="7998372" y="241738"/>
            <a:ext cx="409575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59"/>
              <a:buFont typeface="Bebas Neue"/>
              <a:buNone/>
            </a:pPr>
            <a:r>
              <a:rPr lang="fr-FR" sz="3959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Solution d’assemblage entre le tuyau et la pompe</a:t>
            </a:r>
            <a:endParaRPr sz="3959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descr="20201126_144951" id="212" name="Google Shape;21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7342670" cy="41106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lliers-de-serrage-et-deserrage-rapide-en-plastique-007757160-product_zoom" id="213" name="Google Shape;213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110640"/>
            <a:ext cx="3660074" cy="274736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12"/>
          <p:cNvSpPr/>
          <p:nvPr/>
        </p:nvSpPr>
        <p:spPr>
          <a:xfrm>
            <a:off x="3425620" y="3736427"/>
            <a:ext cx="4688365" cy="3121573"/>
          </a:xfrm>
          <a:prstGeom prst="rect">
            <a:avLst/>
          </a:prstGeom>
          <a:solidFill>
            <a:srgbClr val="FFF2CC"/>
          </a:solidFill>
          <a:ln cap="flat" cmpd="sng" w="12700">
            <a:solidFill>
              <a:srgbClr val="FFF2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12"/>
          <p:cNvSpPr txBox="1"/>
          <p:nvPr/>
        </p:nvSpPr>
        <p:spPr>
          <a:xfrm>
            <a:off x="7998372" y="1989082"/>
            <a:ext cx="409575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571500" lvl="0" marL="5715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40"/>
              <a:buFont typeface="Arial"/>
              <a:buChar char="•"/>
            </a:pPr>
            <a:r>
              <a:rPr lang="fr-FR" sz="234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Etanchéité du systeme</a:t>
            </a:r>
            <a:endParaRPr sz="234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16" name="Google Shape;216;p12"/>
          <p:cNvCxnSpPr/>
          <p:nvPr/>
        </p:nvCxnSpPr>
        <p:spPr>
          <a:xfrm>
            <a:off x="3909848" y="2511972"/>
            <a:ext cx="872359" cy="609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7" name="Google Shape;217;p12"/>
          <p:cNvSpPr txBox="1"/>
          <p:nvPr/>
        </p:nvSpPr>
        <p:spPr>
          <a:xfrm>
            <a:off x="4876800" y="3121572"/>
            <a:ext cx="217564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Joint à cran d’arrêt</a:t>
            </a:r>
            <a:endParaRPr sz="18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18" name="Google Shape;218;p12"/>
          <p:cNvCxnSpPr/>
          <p:nvPr/>
        </p:nvCxnSpPr>
        <p:spPr>
          <a:xfrm flipH="1" rot="10800000">
            <a:off x="3121572" y="4725495"/>
            <a:ext cx="2007476" cy="266919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9" name="Google Shape;219;p12"/>
          <p:cNvSpPr txBox="1"/>
          <p:nvPr/>
        </p:nvSpPr>
        <p:spPr>
          <a:xfrm>
            <a:off x="5191733" y="4475749"/>
            <a:ext cx="217564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Serre-clip</a:t>
            </a:r>
            <a:endParaRPr sz="18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143001" y="-1142999"/>
            <a:ext cx="6857999" cy="9143999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13"/>
          <p:cNvSpPr txBox="1"/>
          <p:nvPr>
            <p:ph type="title"/>
          </p:nvPr>
        </p:nvSpPr>
        <p:spPr>
          <a:xfrm>
            <a:off x="9143999" y="1"/>
            <a:ext cx="305062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Bebas Neue"/>
              <a:buNone/>
            </a:pPr>
            <a:r>
              <a:rPr lang="fr-FR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Partie soudure</a:t>
            </a:r>
            <a:endParaRPr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Bebas Neue"/>
              <a:buNone/>
            </a:pPr>
            <a:r>
              <a:rPr lang="fr-FR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PROBLEMES RENCONTREES</a:t>
            </a:r>
            <a:endParaRPr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31" name="Google Shape;231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fr-FR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Soudure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fr-FR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Programmation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fr-FR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DHT_22</a:t>
            </a:r>
            <a:endParaRPr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Bebas Neue"/>
              <a:buNone/>
            </a:pPr>
            <a:r>
              <a:rPr lang="fr-FR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Axes de développement</a:t>
            </a:r>
            <a:endParaRPr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37" name="Google Shape;237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fr-FR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Établir des programmes pré-établis en fonction du type du terrain et de sa composition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fr-FR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Déterminer et modéliser une carte virtuelle du terrain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fr-FR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Intégrer un système de prévisions météorologiques</a:t>
            </a:r>
            <a:endParaRPr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-1651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ebas Neue"/>
              <a:buChar char="•"/>
            </a:pPr>
            <a:r>
              <a:rPr lang="fr-FR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Intégrer un système permettant de détecter des défaillances dans le système</a:t>
            </a:r>
            <a:endParaRPr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g In: How to Start a Community Garden at Your Workplace | Mohawk Group" id="243" name="Google Shape;24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82637"/>
            <a:ext cx="9108596" cy="6075363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16"/>
          <p:cNvSpPr/>
          <p:nvPr/>
        </p:nvSpPr>
        <p:spPr>
          <a:xfrm>
            <a:off x="6106886" y="0"/>
            <a:ext cx="6085115" cy="3156858"/>
          </a:xfrm>
          <a:prstGeom prst="rect">
            <a:avLst/>
          </a:prstGeom>
          <a:solidFill>
            <a:srgbClr val="FFF2CC"/>
          </a:solidFill>
          <a:ln cap="flat" cmpd="sng" w="12700">
            <a:solidFill>
              <a:srgbClr val="FFF2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16"/>
          <p:cNvSpPr txBox="1"/>
          <p:nvPr/>
        </p:nvSpPr>
        <p:spPr>
          <a:xfrm>
            <a:off x="6489700" y="1278770"/>
            <a:ext cx="5266871" cy="1446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III.Marketing</a:t>
            </a:r>
            <a:endParaRPr sz="88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46" name="Google Shape;246;p16"/>
          <p:cNvSpPr txBox="1"/>
          <p:nvPr/>
        </p:nvSpPr>
        <p:spPr>
          <a:xfrm>
            <a:off x="9283701" y="5537200"/>
            <a:ext cx="2908300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Packaging, Log etc…</a:t>
            </a:r>
            <a:endParaRPr sz="16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17" title="Mini Teaser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/>
          <p:nvPr/>
        </p:nvSpPr>
        <p:spPr>
          <a:xfrm>
            <a:off x="0" y="0"/>
            <a:ext cx="3492500" cy="417830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228600" y="203200"/>
            <a:ext cx="1943100" cy="29700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1500" u="none" cap="none" strike="noStrik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CdC</a:t>
            </a:r>
            <a:endParaRPr sz="115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DEFINIR LES FONCTIONS, BESOINS, MARCHE</a:t>
            </a:r>
            <a:endParaRPr sz="24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100" name="Google Shape;10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2500" y="1102175"/>
            <a:ext cx="8699499" cy="575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abc426c4fb_0_1"/>
          <p:cNvSpPr/>
          <p:nvPr/>
        </p:nvSpPr>
        <p:spPr>
          <a:xfrm>
            <a:off x="0" y="0"/>
            <a:ext cx="3492600" cy="417840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gabc426c4fb_0_1"/>
          <p:cNvSpPr txBox="1"/>
          <p:nvPr/>
        </p:nvSpPr>
        <p:spPr>
          <a:xfrm>
            <a:off x="228600" y="203200"/>
            <a:ext cx="1943100" cy="29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1500" u="none" cap="none" strike="noStrik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CdC</a:t>
            </a:r>
            <a:endParaRPr sz="115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DEFINIR LES FONCTIONS, BESOINS, MARCHE</a:t>
            </a:r>
            <a:endParaRPr sz="24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108" name="Google Shape;108;gabc426c4fb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286113"/>
            <a:ext cx="8877300" cy="357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gabc426c4fb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9700" y="-59350"/>
            <a:ext cx="7572300" cy="408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48500" y="-1"/>
            <a:ext cx="51435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3"/>
          <p:cNvSpPr/>
          <p:nvPr/>
        </p:nvSpPr>
        <p:spPr>
          <a:xfrm>
            <a:off x="-1" y="4792716"/>
            <a:ext cx="5097517" cy="2065283"/>
          </a:xfrm>
          <a:prstGeom prst="rect">
            <a:avLst/>
          </a:prstGeom>
          <a:solidFill>
            <a:srgbClr val="FFF2CC"/>
          </a:solidFill>
          <a:ln cap="flat" cmpd="sng" w="12700">
            <a:solidFill>
              <a:srgbClr val="FFF2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3"/>
          <p:cNvSpPr txBox="1"/>
          <p:nvPr/>
        </p:nvSpPr>
        <p:spPr>
          <a:xfrm>
            <a:off x="0" y="5033766"/>
            <a:ext cx="4914336" cy="1446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1.Besoins</a:t>
            </a:r>
            <a:endParaRPr sz="88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18" name="Google Shape;118;p3"/>
          <p:cNvSpPr/>
          <p:nvPr/>
        </p:nvSpPr>
        <p:spPr>
          <a:xfrm>
            <a:off x="214335" y="513768"/>
            <a:ext cx="6018299" cy="37856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8" marL="40005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fr-FR" sz="2400" u="none" cap="none" strike="noStrik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palier à la sécheresse des champs/terrains qui voient leur(s) cultures/gazon brûlés</a:t>
            </a:r>
            <a:endParaRPr/>
          </a:p>
          <a:p>
            <a:pPr indent="-1333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fr-FR" sz="2400" u="none" cap="none" strike="noStrik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Optimiser le rendement des agriculteurs/agents communaux utilisant un systèmes d'arrosage à enclenchement manuel</a:t>
            </a:r>
            <a:endParaRPr b="0" i="0" sz="2400" u="none" cap="none" strike="noStrike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19" name="Google Shape;119;p3"/>
          <p:cNvSpPr/>
          <p:nvPr/>
        </p:nvSpPr>
        <p:spPr>
          <a:xfrm>
            <a:off x="1694229" y="677916"/>
            <a:ext cx="523454" cy="551795"/>
          </a:xfrm>
          <a:prstGeom prst="rect">
            <a:avLst/>
          </a:prstGeom>
          <a:solidFill>
            <a:srgbClr val="FFF2CC"/>
          </a:solidFill>
          <a:ln cap="flat" cmpd="sng" w="12700">
            <a:solidFill>
              <a:srgbClr val="FFF2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8163" y="0"/>
            <a:ext cx="635632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4"/>
          <p:cNvSpPr/>
          <p:nvPr/>
        </p:nvSpPr>
        <p:spPr>
          <a:xfrm>
            <a:off x="5842000" y="-1"/>
            <a:ext cx="6350001" cy="2065283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4"/>
          <p:cNvSpPr txBox="1"/>
          <p:nvPr/>
        </p:nvSpPr>
        <p:spPr>
          <a:xfrm>
            <a:off x="7094484" y="241049"/>
            <a:ext cx="4914336" cy="1446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2.SolutionS</a:t>
            </a:r>
            <a:endParaRPr sz="8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28" name="Google Shape;128;p4"/>
          <p:cNvSpPr txBox="1"/>
          <p:nvPr/>
        </p:nvSpPr>
        <p:spPr>
          <a:xfrm>
            <a:off x="7233840" y="2149019"/>
            <a:ext cx="2907329" cy="47089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fr-FR"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à partir d'une station météo et des données recueillies, on propose d'automatiser l'arrosage d'une parcelle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fr-FR"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à l'aide de différents capteurs (humidité, température, ensoleillement, niveau d'eau présent dans la cuve/réservoir etc..) placés tout autour, toutes ces données seront traitées/regroupées à l'aide d'un système WIFI.</a:t>
            </a:r>
            <a:endParaRPr/>
          </a:p>
        </p:txBody>
      </p:sp>
      <p:sp>
        <p:nvSpPr>
          <p:cNvPr id="129" name="Google Shape;129;p4"/>
          <p:cNvSpPr/>
          <p:nvPr/>
        </p:nvSpPr>
        <p:spPr>
          <a:xfrm>
            <a:off x="0" y="-2"/>
            <a:ext cx="738163" cy="6858002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02944" y="-12701"/>
            <a:ext cx="10289056" cy="6870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5"/>
          <p:cNvSpPr/>
          <p:nvPr/>
        </p:nvSpPr>
        <p:spPr>
          <a:xfrm>
            <a:off x="5664200" y="3987800"/>
            <a:ext cx="6527800" cy="190500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5886450" y="4390241"/>
            <a:ext cx="6083300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3. MARCHE</a:t>
            </a:r>
            <a:endParaRPr sz="80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38" name="Google Shape;138;p5"/>
          <p:cNvSpPr/>
          <p:nvPr/>
        </p:nvSpPr>
        <p:spPr>
          <a:xfrm>
            <a:off x="0" y="2514600"/>
            <a:ext cx="2959100" cy="433070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5"/>
          <p:cNvSpPr txBox="1"/>
          <p:nvPr/>
        </p:nvSpPr>
        <p:spPr>
          <a:xfrm>
            <a:off x="228600" y="2910235"/>
            <a:ext cx="2273300" cy="35394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fr-FR"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agriculteurs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fr-FR"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communes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fr-FR"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les entreprises qui possèdent les terrains de foot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fr-FR"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PARTICULIERS</a:t>
            </a:r>
            <a:endParaRPr sz="2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00" y="-17962"/>
            <a:ext cx="10922000" cy="6888662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6"/>
          <p:cNvSpPr/>
          <p:nvPr/>
        </p:nvSpPr>
        <p:spPr>
          <a:xfrm>
            <a:off x="-34925" y="2374900"/>
            <a:ext cx="4076700" cy="4495800"/>
          </a:xfrm>
          <a:prstGeom prst="rect">
            <a:avLst/>
          </a:prstGeom>
          <a:solidFill>
            <a:srgbClr val="FFF2CC"/>
          </a:solidFill>
          <a:ln cap="flat" cmpd="sng" w="12700">
            <a:solidFill>
              <a:srgbClr val="FFF2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6"/>
          <p:cNvSpPr txBox="1"/>
          <p:nvPr/>
        </p:nvSpPr>
        <p:spPr>
          <a:xfrm>
            <a:off x="196850" y="2578100"/>
            <a:ext cx="3613150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7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FONCTIONS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7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TECHNIQUES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DIAGRAMME BETE A CORNES - PIEUVRE</a:t>
            </a:r>
            <a:endParaRPr sz="28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g In: How to Start a Community Garden at Your Workplace | Mohawk Group" id="153" name="Google Shape;15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82637"/>
            <a:ext cx="9108596" cy="607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7"/>
          <p:cNvSpPr/>
          <p:nvPr/>
        </p:nvSpPr>
        <p:spPr>
          <a:xfrm>
            <a:off x="6106886" y="0"/>
            <a:ext cx="6085115" cy="3156858"/>
          </a:xfrm>
          <a:prstGeom prst="rect">
            <a:avLst/>
          </a:prstGeom>
          <a:solidFill>
            <a:srgbClr val="FFF2CC"/>
          </a:solidFill>
          <a:ln cap="flat" cmpd="sng" w="12700">
            <a:solidFill>
              <a:srgbClr val="FFF2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7"/>
          <p:cNvSpPr txBox="1"/>
          <p:nvPr/>
        </p:nvSpPr>
        <p:spPr>
          <a:xfrm>
            <a:off x="6489700" y="1278770"/>
            <a:ext cx="5266871" cy="1446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II.Réalisation</a:t>
            </a:r>
            <a:endParaRPr sz="88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56" name="Google Shape;156;p7"/>
          <p:cNvSpPr txBox="1"/>
          <p:nvPr/>
        </p:nvSpPr>
        <p:spPr>
          <a:xfrm>
            <a:off x="9283701" y="5537200"/>
            <a:ext cx="2908300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Mise en œuvre de la solution proposee</a:t>
            </a:r>
            <a:endParaRPr sz="16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"/>
          <p:cNvSpPr txBox="1"/>
          <p:nvPr>
            <p:ph type="title"/>
          </p:nvPr>
        </p:nvSpPr>
        <p:spPr>
          <a:xfrm>
            <a:off x="8096250" y="0"/>
            <a:ext cx="409575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Bebas Neue"/>
              <a:buNone/>
            </a:pPr>
            <a:r>
              <a:rPr lang="fr-FR">
                <a:latin typeface="Bebas Neue"/>
                <a:ea typeface="Bebas Neue"/>
                <a:cs typeface="Bebas Neue"/>
                <a:sym typeface="Bebas Neue"/>
              </a:rPr>
              <a:t>Capteur DHT22</a:t>
            </a:r>
            <a:endParaRPr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162" name="Google Shape;16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70073"/>
            <a:ext cx="7577959" cy="56879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" name="Google Shape;163;p8"/>
          <p:cNvCxnSpPr/>
          <p:nvPr/>
        </p:nvCxnSpPr>
        <p:spPr>
          <a:xfrm flipH="1" rot="10800000">
            <a:off x="5770179" y="1051034"/>
            <a:ext cx="2228193" cy="2238704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4" name="Google Shape;164;p8"/>
          <p:cNvSpPr txBox="1"/>
          <p:nvPr/>
        </p:nvSpPr>
        <p:spPr>
          <a:xfrm>
            <a:off x="8096250" y="1325563"/>
            <a:ext cx="3079531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fr-FR"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Mesure simultanément la température et l’humidité de l’environnement.</a:t>
            </a:r>
            <a:endParaRPr sz="2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5" name="Google Shape;165;p8"/>
          <p:cNvSpPr/>
          <p:nvPr/>
        </p:nvSpPr>
        <p:spPr>
          <a:xfrm>
            <a:off x="8096250" y="3896757"/>
            <a:ext cx="3605049" cy="22467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242626"/>
              </a:buClr>
              <a:buSzPts val="2000"/>
              <a:buFont typeface="Arial"/>
              <a:buChar char="•"/>
            </a:pPr>
            <a:r>
              <a:rPr lang="fr-FR" sz="2000">
                <a:solidFill>
                  <a:srgbClr val="242626"/>
                </a:solidFill>
                <a:latin typeface="Bebas Neue"/>
                <a:ea typeface="Bebas Neue"/>
                <a:cs typeface="Bebas Neue"/>
                <a:sym typeface="Bebas Neue"/>
              </a:rPr>
              <a:t>Plage de mesure:</a:t>
            </a:r>
            <a:br>
              <a:rPr lang="fr-FR" sz="2000">
                <a:solidFill>
                  <a:srgbClr val="242626"/>
                </a:solidFill>
                <a:latin typeface="Bebas Neue"/>
                <a:ea typeface="Bebas Neue"/>
                <a:cs typeface="Bebas Neue"/>
                <a:sym typeface="Bebas Neue"/>
              </a:rPr>
            </a:br>
            <a:r>
              <a:rPr lang="fr-FR" sz="2000">
                <a:solidFill>
                  <a:srgbClr val="242626"/>
                </a:solidFill>
                <a:latin typeface="Bebas Neue"/>
                <a:ea typeface="Bebas Neue"/>
                <a:cs typeface="Bebas Neue"/>
                <a:sym typeface="Bebas Neue"/>
              </a:rPr>
              <a:t>- température: -40 à +80 °C</a:t>
            </a:r>
            <a:br>
              <a:rPr lang="fr-FR" sz="2000">
                <a:solidFill>
                  <a:srgbClr val="242626"/>
                </a:solidFill>
                <a:latin typeface="Bebas Neue"/>
                <a:ea typeface="Bebas Neue"/>
                <a:cs typeface="Bebas Neue"/>
                <a:sym typeface="Bebas Neue"/>
              </a:rPr>
            </a:br>
            <a:r>
              <a:rPr lang="fr-FR" sz="2000">
                <a:solidFill>
                  <a:srgbClr val="242626"/>
                </a:solidFill>
                <a:latin typeface="Bebas Neue"/>
                <a:ea typeface="Bebas Neue"/>
                <a:cs typeface="Bebas Neue"/>
                <a:sym typeface="Bebas Neue"/>
              </a:rPr>
              <a:t>- humidité: 0 à 100 % RH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242626"/>
              </a:buClr>
              <a:buSzPts val="2000"/>
              <a:buFont typeface="Arial"/>
              <a:buChar char="•"/>
            </a:pPr>
            <a:r>
              <a:rPr lang="fr-FR" sz="2000">
                <a:solidFill>
                  <a:srgbClr val="242626"/>
                </a:solidFill>
                <a:latin typeface="Bebas Neue"/>
                <a:ea typeface="Bebas Neue"/>
                <a:cs typeface="Bebas Neue"/>
                <a:sym typeface="Bebas Neue"/>
              </a:rPr>
              <a:t>Précision:</a:t>
            </a:r>
            <a:br>
              <a:rPr lang="fr-FR" sz="2000">
                <a:solidFill>
                  <a:srgbClr val="242626"/>
                </a:solidFill>
                <a:latin typeface="Bebas Neue"/>
                <a:ea typeface="Bebas Neue"/>
                <a:cs typeface="Bebas Neue"/>
                <a:sym typeface="Bebas Neue"/>
              </a:rPr>
            </a:br>
            <a:r>
              <a:rPr lang="fr-FR" sz="2000">
                <a:solidFill>
                  <a:srgbClr val="242626"/>
                </a:solidFill>
                <a:latin typeface="Bebas Neue"/>
                <a:ea typeface="Bebas Neue"/>
                <a:cs typeface="Bebas Neue"/>
                <a:sym typeface="Bebas Neue"/>
              </a:rPr>
              <a:t>- température: ± 0,5 °C</a:t>
            </a:r>
            <a:br>
              <a:rPr lang="fr-FR" sz="2000">
                <a:solidFill>
                  <a:srgbClr val="242626"/>
                </a:solidFill>
                <a:latin typeface="Bebas Neue"/>
                <a:ea typeface="Bebas Neue"/>
                <a:cs typeface="Bebas Neue"/>
                <a:sym typeface="Bebas Neue"/>
              </a:rPr>
            </a:br>
            <a:r>
              <a:rPr lang="fr-FR" sz="2000">
                <a:solidFill>
                  <a:srgbClr val="242626"/>
                </a:solidFill>
                <a:latin typeface="Bebas Neue"/>
                <a:ea typeface="Bebas Neue"/>
                <a:cs typeface="Bebas Neue"/>
                <a:sym typeface="Bebas Neue"/>
              </a:rPr>
              <a:t>- humidité: ± 2 % RH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242626"/>
              </a:buClr>
              <a:buSzPts val="2000"/>
              <a:buFont typeface="Arial"/>
              <a:buChar char="•"/>
            </a:pPr>
            <a:r>
              <a:rPr lang="fr-FR" sz="2000">
                <a:solidFill>
                  <a:srgbClr val="242626"/>
                </a:solidFill>
                <a:latin typeface="Bebas Neue"/>
                <a:ea typeface="Bebas Neue"/>
                <a:cs typeface="Bebas Neue"/>
                <a:sym typeface="Bebas Neue"/>
              </a:rPr>
              <a:t>Dimensions: 25 x 15 x 9 mm</a:t>
            </a:r>
            <a:endParaRPr b="0" i="0" sz="2000">
              <a:solidFill>
                <a:srgbClr val="242626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6" name="Google Shape;166;p8"/>
          <p:cNvSpPr txBox="1"/>
          <p:nvPr/>
        </p:nvSpPr>
        <p:spPr>
          <a:xfrm>
            <a:off x="8096250" y="2812684"/>
            <a:ext cx="3507171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Caractéristiques techniques</a:t>
            </a:r>
            <a:endParaRPr sz="28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7" name="Google Shape;167;p8"/>
          <p:cNvSpPr/>
          <p:nvPr/>
        </p:nvSpPr>
        <p:spPr>
          <a:xfrm>
            <a:off x="0" y="0"/>
            <a:ext cx="5013434" cy="2017986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8"/>
          <p:cNvSpPr txBox="1"/>
          <p:nvPr/>
        </p:nvSpPr>
        <p:spPr>
          <a:xfrm>
            <a:off x="165538" y="-1"/>
            <a:ext cx="4511566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Bebas Neue"/>
              <a:buNone/>
            </a:pPr>
            <a:r>
              <a:rPr lang="fr-FR" sz="4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Partie PROGRAMMATION</a:t>
            </a:r>
            <a:endParaRPr sz="44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2020-11-29T10:55:56Z</dcterms:created>
  <dc:creator>Compte Microsoft</dc:creator>
</cp:coreProperties>
</file>